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84" r:id="rId6"/>
    <p:sldId id="285" r:id="rId7"/>
    <p:sldId id="286" r:id="rId8"/>
    <p:sldId id="258" r:id="rId9"/>
    <p:sldId id="257" r:id="rId10"/>
    <p:sldId id="289" r:id="rId11"/>
    <p:sldId id="294" r:id="rId12"/>
    <p:sldId id="304" r:id="rId13"/>
    <p:sldId id="305" r:id="rId14"/>
    <p:sldId id="306" r:id="rId15"/>
    <p:sldId id="303" r:id="rId16"/>
    <p:sldId id="301" r:id="rId17"/>
    <p:sldId id="307" r:id="rId18"/>
    <p:sldId id="297" r:id="rId19"/>
    <p:sldId id="308" r:id="rId20"/>
    <p:sldId id="309" r:id="rId21"/>
    <p:sldId id="298" r:id="rId22"/>
    <p:sldId id="290" r:id="rId23"/>
    <p:sldId id="292" r:id="rId24"/>
    <p:sldId id="293" r:id="rId25"/>
    <p:sldId id="265" r:id="rId26"/>
    <p:sldId id="262" r:id="rId27"/>
    <p:sldId id="291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8" autoAdjust="0"/>
    <p:restoredTop sz="95118"/>
  </p:normalViewPr>
  <p:slideViewPr>
    <p:cSldViewPr snapToGrid="0" showGuides="1">
      <p:cViewPr>
        <p:scale>
          <a:sx n="100" d="100"/>
          <a:sy n="100" d="100"/>
        </p:scale>
        <p:origin x="728" y="-216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8/24/19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8/24/19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084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xmlns="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xmlns="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xmlns="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xmlns="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xmlns="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xmlns="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xmlns="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xmlns="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xmlns="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xmlns="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xmlns="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xmlns="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xmlns="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xmlns="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xmlns="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xmlns="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xmlns="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xmlns="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xmlns="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xmlns="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xmlns="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xmlns="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 noProof="0" smtClean="0"/>
              <a:t>Haga clic en el icono para agregar una tabla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xmlns="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xmlns="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xmlns="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xmlns="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xmlns="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xmlns="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xmlns="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xmlns="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Haga clic en el icono para agregar un gráfico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xmlns="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xmlns="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xmlns="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xmlns="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xmlns="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xmlns="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xmlns="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xmlns="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xmlns="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xmlns="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xmlns="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xmlns="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xmlns="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xmlns="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xmlns="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xmlns="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xmlns="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xmlns="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xmlns="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xmlns="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xmlns="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xmlns="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xmlns="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xmlns="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9500"/>
            <a:ext cx="9144000" cy="2102780"/>
          </a:xfrm>
        </p:spPr>
        <p:txBody>
          <a:bodyPr>
            <a:normAutofit/>
          </a:bodyPr>
          <a:lstStyle/>
          <a:p>
            <a:r>
              <a:rPr lang="es-ES_tradnl" sz="3600" dirty="0"/>
              <a:t>Entrenamiento de redes neuronales para la </a:t>
            </a:r>
            <a:r>
              <a:rPr lang="es-ES_tradnl" sz="3600" dirty="0" smtClean="0"/>
              <a:t>detección </a:t>
            </a:r>
            <a:r>
              <a:rPr lang="es-ES_tradnl" sz="3600" dirty="0"/>
              <a:t>en tiempo real de amenazas y agresiones humanas en </a:t>
            </a:r>
            <a:r>
              <a:rPr lang="es-ES_tradnl" sz="3600" dirty="0" smtClean="0"/>
              <a:t>imágenes secuenciales</a:t>
            </a:r>
            <a:endParaRPr lang="ru-RU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Gustavo Enrique Escobar Krug</a:t>
            </a:r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50184F8-7D3E-4F39-85DA-53F65AF618F6}"/>
              </a:ext>
            </a:extLst>
          </p:cNvPr>
          <p:cNvSpPr txBox="1">
            <a:spLocks/>
          </p:cNvSpPr>
          <p:nvPr/>
        </p:nvSpPr>
        <p:spPr>
          <a:xfrm>
            <a:off x="101600" y="6122778"/>
            <a:ext cx="3581400" cy="663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 dirty="0"/>
              <a:t>Facultad de Ciencias y </a:t>
            </a:r>
            <a:r>
              <a:rPr lang="es-ES_tradnl" sz="1400" dirty="0" smtClean="0"/>
              <a:t>Tecnologías </a:t>
            </a:r>
          </a:p>
          <a:p>
            <a:pPr algn="l"/>
            <a:r>
              <a:rPr lang="es-ES_tradnl" sz="1400" dirty="0" smtClean="0"/>
              <a:t>Ingeniería Informática </a:t>
            </a:r>
          </a:p>
          <a:p>
            <a:pPr algn="l"/>
            <a:r>
              <a:rPr lang="es-ES_tradnl" sz="1400" dirty="0"/>
              <a:t>Tesis de grado </a:t>
            </a:r>
          </a:p>
          <a:p>
            <a:pPr algn="l"/>
            <a:endParaRPr lang="es-ES_tradnl" sz="1400" dirty="0"/>
          </a:p>
          <a:p>
            <a:pPr algn="l"/>
            <a:endParaRPr lang="es-ES_tradnl" sz="1400" dirty="0"/>
          </a:p>
          <a:p>
            <a:pPr algn="l"/>
            <a:endParaRPr lang="en-US" sz="1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C7BC30F8-1890-4494-869A-DCD11E9F5FF4}"/>
              </a:ext>
            </a:extLst>
          </p:cNvPr>
          <p:cNvSpPr txBox="1">
            <a:spLocks/>
          </p:cNvSpPr>
          <p:nvPr/>
        </p:nvSpPr>
        <p:spPr>
          <a:xfrm>
            <a:off x="2501900" y="146280"/>
            <a:ext cx="7188200" cy="893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2400" dirty="0">
                <a:solidFill>
                  <a:schemeClr val="bg2"/>
                </a:solidFill>
              </a:rPr>
              <a:t>Universidad </a:t>
            </a:r>
            <a:r>
              <a:rPr lang="es-ES_tradnl" sz="2400" dirty="0" smtClean="0">
                <a:solidFill>
                  <a:schemeClr val="bg2"/>
                </a:solidFill>
              </a:rPr>
              <a:t>Católica </a:t>
            </a:r>
            <a:r>
              <a:rPr lang="es-ES_tradnl" sz="2400" dirty="0">
                <a:solidFill>
                  <a:schemeClr val="bg2"/>
                </a:solidFill>
              </a:rPr>
              <a:t>“Nuestra </a:t>
            </a:r>
            <a:r>
              <a:rPr lang="es-ES_tradnl" sz="2400" dirty="0" smtClean="0">
                <a:solidFill>
                  <a:schemeClr val="bg2"/>
                </a:solidFill>
              </a:rPr>
              <a:t>Señora </a:t>
            </a:r>
            <a:r>
              <a:rPr lang="es-ES_tradnl" sz="2400" dirty="0">
                <a:solidFill>
                  <a:schemeClr val="bg2"/>
                </a:solidFill>
              </a:rPr>
              <a:t>de la </a:t>
            </a:r>
            <a:r>
              <a:rPr lang="es-ES_tradnl" sz="2400" dirty="0" smtClean="0">
                <a:solidFill>
                  <a:schemeClr val="bg2"/>
                </a:solidFill>
              </a:rPr>
              <a:t>Asunción” </a:t>
            </a:r>
            <a:r>
              <a:rPr lang="es-ES_tradnl" sz="2400" dirty="0">
                <a:solidFill>
                  <a:schemeClr val="bg2"/>
                </a:solidFill>
              </a:rPr>
              <a:t>Campus </a:t>
            </a:r>
            <a:r>
              <a:rPr lang="es-ES_tradnl" sz="2400" dirty="0" smtClean="0">
                <a:solidFill>
                  <a:schemeClr val="bg2"/>
                </a:solidFill>
              </a:rPr>
              <a:t>Itapúa </a:t>
            </a:r>
            <a:endParaRPr lang="es-ES_tradnl" sz="2400" dirty="0">
              <a:solidFill>
                <a:schemeClr val="bg2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A50184F8-7D3E-4F39-85DA-53F65AF618F6}"/>
              </a:ext>
            </a:extLst>
          </p:cNvPr>
          <p:cNvSpPr txBox="1">
            <a:spLocks/>
          </p:cNvSpPr>
          <p:nvPr/>
        </p:nvSpPr>
        <p:spPr>
          <a:xfrm>
            <a:off x="8458200" y="6400800"/>
            <a:ext cx="3581400" cy="3851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800" dirty="0" smtClean="0"/>
              <a:t>Tutora: Exp. Nidia Gagliardi</a:t>
            </a:r>
            <a:endParaRPr lang="es-ES_tradnl" sz="1800" dirty="0"/>
          </a:p>
          <a:p>
            <a:pPr algn="r"/>
            <a:endParaRPr lang="es-ES_tradnl" sz="1800" dirty="0"/>
          </a:p>
          <a:p>
            <a:pPr algn="r"/>
            <a:endParaRPr lang="es-ES_tradnl" sz="1800" dirty="0"/>
          </a:p>
          <a:p>
            <a:pPr algn="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550383" cy="569086"/>
          </a:xfrm>
        </p:spPr>
        <p:txBody>
          <a:bodyPr>
            <a:normAutofit/>
          </a:bodyPr>
          <a:lstStyle/>
          <a:p>
            <a:r>
              <a:rPr lang="en-US"/>
              <a:t>1. Extracci</a:t>
            </a:r>
            <a:r>
              <a:rPr lang="es-ES"/>
              <a:t>ón de poses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5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3135" y="1899413"/>
            <a:ext cx="4988265" cy="335787"/>
          </a:xfrm>
        </p:spPr>
        <p:txBody>
          <a:bodyPr>
            <a:normAutofit/>
          </a:bodyPr>
          <a:lstStyle/>
          <a:p>
            <a:r>
              <a:rPr lang="es-ES" smtClean="0"/>
              <a:t>a. Extractor de poses propio basado en HOG-SVM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5" y="2413002"/>
            <a:ext cx="4265920" cy="192633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10" y="2938070"/>
            <a:ext cx="4265920" cy="191353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36" y="3601949"/>
            <a:ext cx="4265920" cy="1952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6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359883" cy="569086"/>
          </a:xfrm>
        </p:spPr>
        <p:txBody>
          <a:bodyPr>
            <a:normAutofit/>
          </a:bodyPr>
          <a:lstStyle/>
          <a:p>
            <a:r>
              <a:rPr lang="en-US"/>
              <a:t>1. Extracci</a:t>
            </a:r>
            <a:r>
              <a:rPr lang="es-ES"/>
              <a:t>ón de poses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3135" y="1899413"/>
            <a:ext cx="4676271" cy="335787"/>
          </a:xfrm>
        </p:spPr>
        <p:txBody>
          <a:bodyPr>
            <a:normAutofit/>
          </a:bodyPr>
          <a:lstStyle/>
          <a:p>
            <a:r>
              <a:rPr lang="es-ES"/>
              <a:t>b</a:t>
            </a:r>
            <a:r>
              <a:rPr lang="es-ES" smtClean="0"/>
              <a:t>. Extractor de poses AlphaPose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73" y="2586476"/>
            <a:ext cx="2427466" cy="16426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98443" y="2736645"/>
            <a:ext cx="4452987" cy="121305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/>
              <a:t>DNNs.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CUDA.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No CUDA.</a:t>
            </a:r>
          </a:p>
          <a:p>
            <a:endParaRPr lang="es-ES_tradnl" dirty="0"/>
          </a:p>
          <a:p>
            <a:r>
              <a:rPr lang="es-ES_tradnl" dirty="0"/>
              <a:t>Muy lento </a:t>
            </a:r>
          </a:p>
          <a:p>
            <a:endParaRPr lang="es-ES_tradnl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39" y="3674255"/>
            <a:ext cx="3221761" cy="181224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CuadroTexto 7"/>
          <p:cNvSpPr txBox="1"/>
          <p:nvPr/>
        </p:nvSpPr>
        <p:spPr>
          <a:xfrm>
            <a:off x="6795850" y="5510324"/>
            <a:ext cx="17187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/>
              <a:t>Compute Unified Device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243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461483" cy="569086"/>
          </a:xfrm>
        </p:spPr>
        <p:txBody>
          <a:bodyPr>
            <a:normAutofit/>
          </a:bodyPr>
          <a:lstStyle/>
          <a:p>
            <a:r>
              <a:rPr lang="en-US"/>
              <a:t>1. Extracci</a:t>
            </a:r>
            <a:r>
              <a:rPr lang="es-ES"/>
              <a:t>ón de poses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5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3135" y="1899413"/>
            <a:ext cx="7617165" cy="335787"/>
          </a:xfrm>
        </p:spPr>
        <p:txBody>
          <a:bodyPr>
            <a:normAutofit/>
          </a:bodyPr>
          <a:lstStyle/>
          <a:p>
            <a:r>
              <a:rPr lang="es-ES" smtClean="0"/>
              <a:t>c. Extractor de poses basado </a:t>
            </a:r>
            <a:r>
              <a:rPr lang="es-ES"/>
              <a:t>Modelo DNN Caffe en OpenCV 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98443" y="2736644"/>
            <a:ext cx="4452987" cy="1860755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/>
              <a:t>Configurable.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No CUDA.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Puede acelerarse con la instalaci</a:t>
            </a:r>
            <a:r>
              <a:rPr lang="es-ES" dirty="0"/>
              <a:t>ón de aplicaciones dedicadas.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Aceptable para entornos sin procesamiento paralelo.</a:t>
            </a:r>
          </a:p>
          <a:p>
            <a:endParaRPr lang="en-US" dirty="0"/>
          </a:p>
        </p:txBody>
      </p:sp>
      <p:sp>
        <p:nvSpPr>
          <p:cNvPr id="2" name="CuadroTexto 1"/>
          <p:cNvSpPr txBox="1"/>
          <p:nvPr/>
        </p:nvSpPr>
        <p:spPr>
          <a:xfrm>
            <a:off x="4941716" y="2130806"/>
            <a:ext cx="247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00"/>
              <a:t>Convolutional Architecture for Fast Feature Embedding </a:t>
            </a:r>
          </a:p>
          <a:p>
            <a:endParaRPr lang="es-ES_tradnl" sz="80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63" y="2469360"/>
            <a:ext cx="2468537" cy="28441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798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524983" cy="569086"/>
          </a:xfrm>
        </p:spPr>
        <p:txBody>
          <a:bodyPr>
            <a:normAutofit/>
          </a:bodyPr>
          <a:lstStyle/>
          <a:p>
            <a:r>
              <a:rPr lang="en-US"/>
              <a:t>2. </a:t>
            </a:r>
            <a:r>
              <a:rPr lang="en-US" sz="3200"/>
              <a:t>Obtenci</a:t>
            </a:r>
            <a:r>
              <a:rPr lang="es-ES"/>
              <a:t>ón de ángulos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29" y="2019300"/>
            <a:ext cx="4654706" cy="323805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98443" y="2736645"/>
            <a:ext cx="4452987" cy="1200356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/>
              <a:t>Puntos existentes.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Deducir inexistentes.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Tronco.</a:t>
            </a:r>
            <a:endParaRPr lang="es-ES_trad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524983" cy="569086"/>
          </a:xfrm>
        </p:spPr>
        <p:txBody>
          <a:bodyPr>
            <a:normAutofit/>
          </a:bodyPr>
          <a:lstStyle/>
          <a:p>
            <a:r>
              <a:rPr lang="en-US"/>
              <a:t>2. </a:t>
            </a:r>
            <a:r>
              <a:rPr lang="en-US" sz="3200"/>
              <a:t>Obtenci</a:t>
            </a:r>
            <a:r>
              <a:rPr lang="es-ES"/>
              <a:t>ón de ángulos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24" y="1689099"/>
            <a:ext cx="3560076" cy="358990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98443" y="2736644"/>
            <a:ext cx="4452987" cy="2229055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"/>
              <a:t>8 ángulos.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Extremidades inexistentes.  </a:t>
            </a:r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r>
              <a:rPr lang="pt-BR"/>
              <a:t>[81.2, 41.5, 12.2, 0.0, 155.4, 13.0, 75.3, 43.0]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3. </a:t>
            </a:r>
            <a:r>
              <a:rPr lang="es-ES" sz="2800"/>
              <a:t>E</a:t>
            </a:r>
            <a:r>
              <a:rPr lang="en-US"/>
              <a:t>ntrenamiento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194606"/>
            <a:ext cx="3924300" cy="3188494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98443" y="2736644"/>
            <a:ext cx="4452987" cy="2444955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"/>
              <a:t>Redes neuronales.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Capacitación previa.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Elección de la estructura óptima mediante pruebas.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Estructura de 3 capas (1 oculta)</a:t>
            </a:r>
            <a:r>
              <a:rPr lang="es-ES_tradnl" dirty="0"/>
              <a:t>, neuronas: 16, 8, 2.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/>
              <a:t>Generaci</a:t>
            </a:r>
            <a:r>
              <a:rPr lang="es-ES" dirty="0"/>
              <a:t>ón de datos de entrenamiento.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Total mas de 3 millones de combinaciones.</a:t>
            </a:r>
            <a:endParaRPr lang="es-ES_trad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3. </a:t>
            </a:r>
            <a:r>
              <a:rPr lang="es-ES" sz="2800"/>
              <a:t>E</a:t>
            </a:r>
            <a:r>
              <a:rPr lang="en-US"/>
              <a:t>ntrenamiento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300759" y="4545580"/>
            <a:ext cx="2270465" cy="1181610"/>
          </a:xfrm>
        </p:spPr>
        <p:txBody>
          <a:bodyPr>
            <a:normAutofit/>
          </a:bodyPr>
          <a:lstStyle/>
          <a:p>
            <a:r>
              <a:rPr lang="es-ES"/>
              <a:t>Poses de agresion:</a:t>
            </a:r>
          </a:p>
          <a:p>
            <a:pPr marL="285750" indent="-285750">
              <a:buFont typeface="Arial" charset="0"/>
              <a:buChar char="•"/>
            </a:pPr>
            <a:r>
              <a:rPr lang="es-ES"/>
              <a:t>Brazos levantados &gt;&lt; 90</a:t>
            </a:r>
          </a:p>
          <a:p>
            <a:pPr marL="285750" indent="-285750">
              <a:buFont typeface="Arial" charset="0"/>
              <a:buChar char="•"/>
            </a:pPr>
            <a:r>
              <a:rPr lang="es-ES"/>
              <a:t>Ambos lados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Brazos abiertos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6798444" y="1452632"/>
            <a:ext cx="4688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Tipos de poses utilizadas para entrenamiento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5" y="1821964"/>
            <a:ext cx="2283164" cy="15882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42" y="2370833"/>
            <a:ext cx="2283164" cy="15882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17" y="2370833"/>
            <a:ext cx="2283164" cy="15882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676" y="3164977"/>
            <a:ext cx="2308316" cy="160578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94735" y="4570536"/>
            <a:ext cx="2270465" cy="1804864"/>
          </a:xfrm>
        </p:spPr>
        <p:txBody>
          <a:bodyPr>
            <a:normAutofit/>
          </a:bodyPr>
          <a:lstStyle/>
          <a:p>
            <a:r>
              <a:rPr lang="es-ES"/>
              <a:t>Poses de NO agresion:</a:t>
            </a:r>
          </a:p>
          <a:p>
            <a:pPr marL="285750" indent="-285750">
              <a:buFont typeface="Arial" charset="0"/>
              <a:buChar char="•"/>
            </a:pPr>
            <a:r>
              <a:rPr lang="es-ES"/>
              <a:t>Brazos levantados &lt; 45</a:t>
            </a:r>
          </a:p>
          <a:p>
            <a:pPr marL="285750" indent="-285750">
              <a:buFont typeface="Arial" charset="0"/>
              <a:buChar char="•"/>
            </a:pPr>
            <a:r>
              <a:rPr lang="es-ES"/>
              <a:t>Ambos lados</a:t>
            </a:r>
          </a:p>
          <a:p>
            <a:pPr marL="285750" indent="-285750">
              <a:buFont typeface="Arial" charset="0"/>
              <a:buChar char="•"/>
            </a:pPr>
            <a:r>
              <a:rPr lang="es-ES"/>
              <a:t>Hombre sentado</a:t>
            </a:r>
          </a:p>
          <a:p>
            <a:pPr marL="285750" indent="-285750">
              <a:buFont typeface="Arial" charset="0"/>
              <a:buChar char="•"/>
            </a:pPr>
            <a:r>
              <a:rPr lang="es-ES"/>
              <a:t>Hombre caminando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Brazos abiertos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3. </a:t>
            </a:r>
            <a:r>
              <a:rPr lang="es-ES" sz="2800"/>
              <a:t>E</a:t>
            </a:r>
            <a:r>
              <a:rPr lang="en-US"/>
              <a:t>ntrenamiento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6798444" y="1452632"/>
            <a:ext cx="4688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Poses no entrenadas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1550" y="2906836"/>
            <a:ext cx="4771665" cy="1677864"/>
          </a:xfrm>
        </p:spPr>
        <p:txBody>
          <a:bodyPr>
            <a:normAutofit/>
          </a:bodyPr>
          <a:lstStyle/>
          <a:p>
            <a:r>
              <a:rPr lang="es-ES"/>
              <a:t>No se entren</a:t>
            </a:r>
            <a:r>
              <a:rPr lang="es-ES"/>
              <a:t>ó con poses de:</a:t>
            </a:r>
            <a:endParaRPr lang="es-ES"/>
          </a:p>
          <a:p>
            <a:pPr marL="285750" indent="-285750">
              <a:buFont typeface="Arial" charset="0"/>
              <a:buChar char="•"/>
            </a:pPr>
            <a:r>
              <a:rPr lang="es-ES"/>
              <a:t>Sujeto infligiendo patadas.</a:t>
            </a:r>
          </a:p>
          <a:p>
            <a:pPr marL="285750" indent="-285750">
              <a:buFont typeface="Arial" charset="0"/>
              <a:buChar char="•"/>
            </a:pPr>
            <a:r>
              <a:rPr lang="es-ES"/>
              <a:t>Sujeto infligiendo golpes de brazos (similar al boxeo).</a:t>
            </a:r>
          </a:p>
          <a:p>
            <a:pPr marL="285750" indent="-285750">
              <a:buFont typeface="Arial" charset="0"/>
              <a:buChar char="•"/>
            </a:pPr>
            <a:r>
              <a:rPr lang="es-ES"/>
              <a:t>Sujeto infligiendo apuñalamientos.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Sujeto </a:t>
            </a:r>
            <a:r>
              <a:rPr lang="es-ES"/>
              <a:t>infligiendo </a:t>
            </a:r>
            <a:r>
              <a:rPr lang="es-ES" dirty="0"/>
              <a:t>golpes con varas</a:t>
            </a:r>
            <a:r>
              <a:rPr lang="en-US" dirty="0"/>
              <a:t> o palos.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5" y="2527987"/>
            <a:ext cx="3908765" cy="271914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80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575783" cy="569086"/>
          </a:xfrm>
        </p:spPr>
        <p:txBody>
          <a:bodyPr>
            <a:normAutofit/>
          </a:bodyPr>
          <a:lstStyle/>
          <a:p>
            <a:r>
              <a:rPr lang="en-US"/>
              <a:t>4. Detecci</a:t>
            </a:r>
            <a:r>
              <a:rPr lang="es-ES"/>
              <a:t>ón de objetos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6798442" y="1452632"/>
            <a:ext cx="4688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Para detecci</a:t>
            </a:r>
            <a:r>
              <a:rPr lang="es-ES" dirty="0"/>
              <a:t>ón de armas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17" y="2178519"/>
            <a:ext cx="3797300" cy="21463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98441" y="1997981"/>
            <a:ext cx="4452987" cy="1327356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"/>
              <a:t>Modelo preentrenado de armas de fuego cortas.</a:t>
            </a:r>
          </a:p>
          <a:p>
            <a:pPr marL="285750" indent="-285750">
              <a:buFont typeface="Arial" charset="0"/>
              <a:buChar char="•"/>
            </a:pPr>
            <a:r>
              <a:rPr lang="es-ES"/>
              <a:t>Clasificador en casacada.</a:t>
            </a:r>
          </a:p>
          <a:p>
            <a:pPr marL="285750" indent="-285750">
              <a:buFont typeface="Arial" charset="0"/>
              <a:buChar char="•"/>
            </a:pPr>
            <a:r>
              <a:rPr lang="es-ES" dirty="0"/>
              <a:t>Velocidad.</a:t>
            </a:r>
            <a:endParaRPr lang="es-ES_tradnl" dirty="0"/>
          </a:p>
          <a:p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668921" y="4324819"/>
            <a:ext cx="4452987" cy="1703490"/>
          </a:xfrm>
        </p:spPr>
        <p:txBody>
          <a:bodyPr>
            <a:normAutofit/>
          </a:bodyPr>
          <a:lstStyle/>
          <a:p>
            <a:r>
              <a:rPr lang="es-ES" sz="1200"/>
              <a:t>No se agreg</a:t>
            </a:r>
            <a:r>
              <a:rPr lang="es-ES" sz="1200"/>
              <a:t>aron</a:t>
            </a:r>
            <a:r>
              <a:rPr lang="es-ES" sz="1200"/>
              <a:t> modelos preentrenados para:</a:t>
            </a:r>
            <a:endParaRPr lang="es-ES" sz="1200"/>
          </a:p>
          <a:p>
            <a:pPr marL="285750" indent="-285750">
              <a:buFont typeface="+mj-lt"/>
              <a:buAutoNum type="arabicPeriod"/>
            </a:pPr>
            <a:r>
              <a:rPr lang="es-ES" sz="1200"/>
              <a:t>Armas de fuego largas (escopetas, rifles, etc).</a:t>
            </a:r>
            <a:endParaRPr lang="es-ES" sz="1200"/>
          </a:p>
          <a:p>
            <a:pPr marL="285750" indent="-285750">
              <a:buFont typeface="+mj-lt"/>
              <a:buAutoNum type="arabicPeriod"/>
            </a:pPr>
            <a:r>
              <a:rPr lang="es-ES" sz="1200" dirty="0"/>
              <a:t>Armas blancas cortas y largas (cuchillos, sables, machetes, etc).</a:t>
            </a:r>
          </a:p>
          <a:p>
            <a:pPr marL="285750" indent="-285750">
              <a:buFont typeface="+mj-lt"/>
              <a:buAutoNum type="arabicPeriod"/>
            </a:pPr>
            <a:r>
              <a:rPr lang="es-ES" sz="1200" dirty="0"/>
              <a:t>Armas de lanzamiento (lanzas, flechas, etc).</a:t>
            </a:r>
            <a:endParaRPr lang="es-ES_tradnl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227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Resultados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D5E241-5BDF-4E31-AEE3-F95545B01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Tabla de valores obtenidos en pruebas</a:t>
            </a:r>
            <a:endParaRPr lang="en-US" dirty="0"/>
          </a:p>
        </p:txBody>
      </p:sp>
      <p:graphicFrame>
        <p:nvGraphicFramePr>
          <p:cNvPr id="9" name="Table Placeholder 8" descr="Table">
            <a:extLst>
              <a:ext uri="{FF2B5EF4-FFF2-40B4-BE49-F238E27FC236}">
                <a16:creationId xmlns:a16="http://schemas.microsoft.com/office/drawing/2014/main" xmlns="" id="{310E0F95-76C3-48B4-BEFB-5B1DB71B97E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61090374"/>
              </p:ext>
            </p:extLst>
          </p:nvPr>
        </p:nvGraphicFramePr>
        <p:xfrm>
          <a:off x="4714875" y="2366303"/>
          <a:ext cx="7279337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625">
                  <a:extLst>
                    <a:ext uri="{9D8B030D-6E8A-4147-A177-3AD203B41FA5}">
                      <a16:colId xmlns:a16="http://schemas.microsoft.com/office/drawing/2014/main" xmlns="" val="164802800"/>
                    </a:ext>
                  </a:extLst>
                </a:gridCol>
                <a:gridCol w="1107420"/>
                <a:gridCol w="1054823">
                  <a:extLst>
                    <a:ext uri="{9D8B030D-6E8A-4147-A177-3AD203B41FA5}">
                      <a16:colId xmlns:a16="http://schemas.microsoft.com/office/drawing/2014/main" xmlns="" val="1653645961"/>
                    </a:ext>
                  </a:extLst>
                </a:gridCol>
                <a:gridCol w="1054823">
                  <a:extLst>
                    <a:ext uri="{9D8B030D-6E8A-4147-A177-3AD203B41FA5}">
                      <a16:colId xmlns:a16="http://schemas.microsoft.com/office/drawing/2014/main" xmlns="" val="714343349"/>
                    </a:ext>
                  </a:extLst>
                </a:gridCol>
                <a:gridCol w="1054823">
                  <a:extLst>
                    <a:ext uri="{9D8B030D-6E8A-4147-A177-3AD203B41FA5}">
                      <a16:colId xmlns:a16="http://schemas.microsoft.com/office/drawing/2014/main" xmlns="" val="3380443448"/>
                    </a:ext>
                  </a:extLst>
                </a:gridCol>
                <a:gridCol w="1054823"/>
              </a:tblGrid>
              <a:tr h="2012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200" b="1" i="1" kern="1200" dirty="0">
                        <a:solidFill>
                          <a:schemeClr val="lt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Tiempo de video en segs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Total de poses procesadas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Falsos positivos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Verdaderos</a:t>
                      </a:r>
                      <a:r>
                        <a:rPr lang="es-ES" sz="1200" b="1" kern="1200" baseline="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positivos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Porcentaje aciertos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924912"/>
                  </a:ext>
                </a:extLst>
              </a:tr>
              <a:tr h="20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Poses negativas </a:t>
                      </a:r>
                      <a:endParaRPr lang="es-ES_tradnl" sz="110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1611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1516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94.1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50825263"/>
                  </a:ext>
                </a:extLst>
              </a:tr>
              <a:tr h="20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Poses positivas </a:t>
                      </a:r>
                      <a:endParaRPr lang="es-ES_tradnl" sz="110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795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714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8612503"/>
                  </a:ext>
                </a:extLst>
              </a:tr>
              <a:tr h="20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2406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176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2230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92.6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5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Justificaci</a:t>
            </a:r>
            <a:r>
              <a:rPr lang="es-ES" dirty="0" err="1" smtClean="0"/>
              <a:t>ón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238500"/>
            <a:ext cx="4215201" cy="952499"/>
          </a:xfrm>
        </p:spPr>
        <p:txBody>
          <a:bodyPr>
            <a:normAutofit/>
          </a:bodyPr>
          <a:lstStyle/>
          <a:p>
            <a:r>
              <a:rPr lang="en-US" dirty="0" smtClean="0"/>
              <a:t>Las </a:t>
            </a:r>
            <a:r>
              <a:rPr lang="en-US" dirty="0" err="1" smtClean="0"/>
              <a:t>tareas</a:t>
            </a:r>
            <a:r>
              <a:rPr lang="en-US" dirty="0" smtClean="0"/>
              <a:t> de </a:t>
            </a:r>
            <a:r>
              <a:rPr lang="en-US" dirty="0" err="1" smtClean="0"/>
              <a:t>monitoreo</a:t>
            </a:r>
            <a:r>
              <a:rPr lang="en-US" dirty="0" smtClean="0"/>
              <a:t> de </a:t>
            </a:r>
            <a:r>
              <a:rPr lang="en-US" dirty="0" err="1" smtClean="0"/>
              <a:t>circuitos</a:t>
            </a:r>
            <a:r>
              <a:rPr lang="en-US" dirty="0" smtClean="0"/>
              <a:t> </a:t>
            </a:r>
            <a:r>
              <a:rPr lang="en-US" dirty="0" err="1" smtClean="0"/>
              <a:t>cerrados</a:t>
            </a:r>
            <a:r>
              <a:rPr lang="en-US" dirty="0" smtClean="0"/>
              <a:t> </a:t>
            </a:r>
            <a:r>
              <a:rPr lang="en-US" dirty="0" err="1" smtClean="0"/>
              <a:t>suponen</a:t>
            </a:r>
            <a:r>
              <a:rPr lang="en-US" dirty="0" smtClean="0"/>
              <a:t> </a:t>
            </a:r>
            <a:r>
              <a:rPr lang="en-US" dirty="0" err="1" smtClean="0"/>
              <a:t>contrataci</a:t>
            </a:r>
            <a:r>
              <a:rPr lang="es-ES" dirty="0" err="1" smtClean="0"/>
              <a:t>ón</a:t>
            </a:r>
            <a:r>
              <a:rPr lang="es-ES" dirty="0" smtClean="0"/>
              <a:t> permanente de personal. Esto se traduce en mayor costo, </a:t>
            </a:r>
            <a:r>
              <a:rPr lang="es-ES" dirty="0"/>
              <a:t>s</a:t>
            </a:r>
            <a:r>
              <a:rPr lang="es-ES" dirty="0" smtClean="0"/>
              <a:t>umado a las falencias naturales humanas.</a:t>
            </a:r>
            <a:endParaRPr lang="en-US" dirty="0"/>
          </a:p>
        </p:txBody>
      </p:sp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xmlns="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7" y="2260000"/>
            <a:ext cx="2371724" cy="1177174"/>
          </a:xfrm>
        </p:spPr>
        <p:txBody>
          <a:bodyPr/>
          <a:lstStyle/>
          <a:p>
            <a:r>
              <a:rPr lang="en-US"/>
              <a:t>Video de ejemplo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VID_20190725_15152667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5200" y="101600"/>
            <a:ext cx="42926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2260000"/>
            <a:ext cx="2663823" cy="1177174"/>
          </a:xfrm>
        </p:spPr>
        <p:txBody>
          <a:bodyPr>
            <a:normAutofit/>
          </a:bodyPr>
          <a:lstStyle/>
          <a:p>
            <a:r>
              <a:rPr lang="en-US"/>
              <a:t>Captura de ejemplo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43" y="1543592"/>
            <a:ext cx="8417957" cy="37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2103723"/>
            <a:ext cx="4464049" cy="804338"/>
          </a:xfrm>
        </p:spPr>
        <p:txBody>
          <a:bodyPr/>
          <a:lstStyle/>
          <a:p>
            <a:r>
              <a:rPr lang="en-US" smtClean="0"/>
              <a:t>Conclusi</a:t>
            </a:r>
            <a:r>
              <a:rPr lang="es-ES" smtClean="0"/>
              <a:t>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78643" y="3244644"/>
            <a:ext cx="4452987" cy="2254455"/>
          </a:xfrm>
        </p:spPr>
        <p:txBody>
          <a:bodyPr>
            <a:normAutofit/>
          </a:bodyPr>
          <a:lstStyle/>
          <a:p>
            <a:r>
              <a:rPr lang="es-ES_tradnl"/>
              <a:t>Cumplimiento del objetivo general. </a:t>
            </a:r>
          </a:p>
          <a:p>
            <a:r>
              <a:rPr lang="en-US" dirty="0"/>
              <a:t>T</a:t>
            </a:r>
            <a:r>
              <a:rPr lang="es-ES" dirty="0"/>
              <a:t>écnicas de Machine Learning para cumplimiento de objetivos específicos.</a:t>
            </a:r>
            <a:endParaRPr lang="en-US" dirty="0"/>
          </a:p>
          <a:p>
            <a:r>
              <a:rPr lang="en-US" dirty="0"/>
              <a:t>Soluci</a:t>
            </a:r>
            <a:r>
              <a:rPr lang="es-ES" dirty="0"/>
              <a:t>ón para la detección de amenazas y agresiones humanas.</a:t>
            </a:r>
            <a:endParaRPr lang="en-US" dirty="0"/>
          </a:p>
        </p:txBody>
      </p:sp>
      <p:pic>
        <p:nvPicPr>
          <p:cNvPr id="13" name="Picture Placeholder 12" descr="Abstract background">
            <a:extLst>
              <a:ext uri="{FF2B5EF4-FFF2-40B4-BE49-F238E27FC236}">
                <a16:creationId xmlns:a16="http://schemas.microsoft.com/office/drawing/2014/main" xmlns="" id="{0B7AE772-6658-4E84-8EAA-F33DEF1CDE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9E0CB5-2F64-4439-AFE9-1BB3ACE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Trabajos a futuro</a:t>
            </a:r>
            <a:endParaRPr lang="en-US" dirty="0"/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xmlns="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1EBE5B37-5B62-411B-BD45-E04DD958A3F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17566" y="2338060"/>
            <a:ext cx="7756865" cy="2181879"/>
          </a:xfrm>
          <a:prstGeom prst="rect">
            <a:avLst/>
          </a:prstGeom>
        </p:spPr>
        <p:txBody>
          <a:bodyPr/>
          <a:lstStyle/>
          <a:p>
            <a:r>
              <a:rPr lang="es-ES_tradnl" sz="1600"/>
              <a:t>Utilización de múltiples </a:t>
            </a:r>
            <a:r>
              <a:rPr lang="es-ES_tradnl" sz="1600" smtClean="0"/>
              <a:t>fuentes. </a:t>
            </a:r>
            <a:endParaRPr lang="es-ES_tradnl" sz="1600"/>
          </a:p>
          <a:p>
            <a:r>
              <a:rPr lang="es-ES_tradnl" sz="1600" smtClean="0"/>
              <a:t>Incluir una </a:t>
            </a:r>
            <a:r>
              <a:rPr lang="es-ES_tradnl" sz="1600"/>
              <a:t>mayor cantidad de tipos de </a:t>
            </a:r>
            <a:r>
              <a:rPr lang="es-ES_tradnl" sz="1600" smtClean="0"/>
              <a:t>armas. </a:t>
            </a:r>
            <a:endParaRPr lang="es-ES_tradnl" sz="1600"/>
          </a:p>
          <a:p>
            <a:r>
              <a:rPr lang="es-ES_tradnl" sz="1600" smtClean="0"/>
              <a:t>Detector </a:t>
            </a:r>
            <a:r>
              <a:rPr lang="es-ES_tradnl" sz="1600"/>
              <a:t>de poses </a:t>
            </a:r>
            <a:r>
              <a:rPr lang="es-ES_tradnl" sz="1600" smtClean="0"/>
              <a:t>que </a:t>
            </a:r>
            <a:r>
              <a:rPr lang="es-ES_tradnl" sz="1600"/>
              <a:t>no requieran el uso de GPUs. </a:t>
            </a:r>
          </a:p>
          <a:p>
            <a:r>
              <a:rPr lang="es-ES_tradnl" sz="1600" smtClean="0"/>
              <a:t>Otros tipos de actividad humana, otros enfoques.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¡Gracias!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959" y="6055760"/>
            <a:ext cx="4586288" cy="509472"/>
          </a:xfrm>
        </p:spPr>
        <p:txBody>
          <a:bodyPr/>
          <a:lstStyle/>
          <a:p>
            <a:r>
              <a:rPr lang="en-US" smtClean="0"/>
              <a:t>Gustavo Enrique Escobar Krug</a:t>
            </a:r>
            <a:endParaRPr lang="ru-RU" dirty="0"/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:a16="http://schemas.microsoft.com/office/drawing/2014/main" xmlns="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90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:a16="http://schemas.microsoft.com/office/drawing/2014/main" xmlns="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Objetivos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General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0" y="2868443"/>
            <a:ext cx="4941809" cy="1259057"/>
          </a:xfrm>
        </p:spPr>
        <p:txBody>
          <a:bodyPr/>
          <a:lstStyle/>
          <a:p>
            <a:pPr marL="0" indent="0" algn="r">
              <a:buNone/>
            </a:pPr>
            <a:r>
              <a:rPr lang="es-ES_tradnl"/>
              <a:t>Desarrollar una solución computacional que permita la detección básica de delitos de agresión o amenazas, mediante el entrenamiento de redes neuronales de computadoras.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:a16="http://schemas.microsoft.com/office/drawing/2014/main" xmlns="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Objetivos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Espec</a:t>
            </a:r>
            <a:r>
              <a:rPr lang="es-ES" smtClean="0"/>
              <a:t>íficos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1" y="2939400"/>
            <a:ext cx="4482996" cy="1652757"/>
          </a:xfrm>
        </p:spPr>
        <p:txBody>
          <a:bodyPr/>
          <a:lstStyle/>
          <a:p>
            <a:r>
              <a:rPr lang="es-ES_tradnl"/>
              <a:t>Analizar imágenes </a:t>
            </a:r>
            <a:r>
              <a:rPr lang="es-ES_tradnl" smtClean="0"/>
              <a:t>secuenciales.</a:t>
            </a:r>
            <a:endParaRPr lang="es-ES_tradnl"/>
          </a:p>
          <a:p>
            <a:r>
              <a:rPr lang="es-ES_tradnl"/>
              <a:t>Obtener patrones de poses </a:t>
            </a:r>
            <a:r>
              <a:rPr lang="es-ES_tradnl" smtClean="0"/>
              <a:t>humanas.</a:t>
            </a:r>
            <a:endParaRPr lang="es-ES_tradnl"/>
          </a:p>
          <a:p>
            <a:r>
              <a:rPr lang="es-ES_tradnl"/>
              <a:t>Entrenar redes neuronales </a:t>
            </a:r>
            <a:r>
              <a:rPr lang="es-ES_tradnl" smtClean="0"/>
              <a:t>utilizando los patrones. </a:t>
            </a:r>
            <a:endParaRPr lang="es-ES_tradnl"/>
          </a:p>
          <a:p>
            <a:r>
              <a:rPr lang="es-ES_tradnl" smtClean="0"/>
              <a:t>Inferir, deducir, clasificar. </a:t>
            </a:r>
            <a:endParaRPr lang="es-ES_tradnl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4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Antecedentes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275" y="3149600"/>
            <a:ext cx="5299727" cy="2603500"/>
          </a:xfrm>
        </p:spPr>
        <p:txBody>
          <a:bodyPr>
            <a:normAutofit/>
          </a:bodyPr>
          <a:lstStyle/>
          <a:p>
            <a:r>
              <a:rPr lang="es-ES_tradnl"/>
              <a:t>T.Subetha, S.Chitrakala. A Survey on Human Activity Recognition from Videos, International Conference On Information Communication And Embedded </a:t>
            </a:r>
            <a:r>
              <a:rPr lang="es-ES_tradnl" smtClean="0"/>
              <a:t>System, </a:t>
            </a:r>
            <a:r>
              <a:rPr lang="es-ES_tradnl"/>
              <a:t>2016</a:t>
            </a:r>
            <a:r>
              <a:rPr lang="es-ES_tradnl" smtClean="0"/>
              <a:t>.</a:t>
            </a:r>
          </a:p>
          <a:p>
            <a:endParaRPr lang="es-ES_tradnl"/>
          </a:p>
          <a:p>
            <a:r>
              <a:rPr lang="es-ES_tradnl"/>
              <a:t>J. K. Aggarwal, M. S. Ryoo. Human Activity Analysis: A Review, ACM Comput. </a:t>
            </a:r>
            <a:r>
              <a:rPr lang="es-ES_tradnl" smtClean="0"/>
              <a:t>Surv., 2011.</a:t>
            </a:r>
          </a:p>
          <a:p>
            <a:endParaRPr lang="es-ES_tradnl"/>
          </a:p>
          <a:p>
            <a:r>
              <a:rPr lang="es-ES_tradnl"/>
              <a:t>Ong Chin Ann, Lau Bee Theng. Human Activity Recognition: A Review, </a:t>
            </a:r>
            <a:r>
              <a:rPr lang="es-ES_tradnl" smtClean="0"/>
              <a:t>International </a:t>
            </a:r>
            <a:r>
              <a:rPr lang="es-ES_tradnl"/>
              <a:t>Conference on Control System, Computing and Engineering, 2014</a:t>
            </a:r>
            <a:endParaRPr lang="en-US" dirty="0"/>
          </a:p>
        </p:txBody>
      </p:sp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xmlns="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bstract background&#10;">
            <a:extLst>
              <a:ext uri="{FF2B5EF4-FFF2-40B4-BE49-F238E27FC236}">
                <a16:creationId xmlns:a16="http://schemas.microsoft.com/office/drawing/2014/main" xmlns="" id="{403E5740-1FF0-42AF-A459-70BE0BD24F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B7241-C2B7-4F61-A69C-236E16A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767" y="2133600"/>
            <a:ext cx="3453733" cy="2501900"/>
          </a:xfrm>
        </p:spPr>
        <p:txBody>
          <a:bodyPr anchor="ctr"/>
          <a:lstStyle/>
          <a:p>
            <a:r>
              <a:rPr lang="en-US" sz="3600" smtClean="0"/>
              <a:t>Marco metodol</a:t>
            </a:r>
            <a:r>
              <a:rPr lang="es-ES" sz="3600" smtClean="0"/>
              <a:t>ógico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9822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Desarrollo</a:t>
            </a:r>
            <a:endParaRPr lang="en-US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Estructura del flujo de trabajo de la soluci</a:t>
            </a:r>
            <a:r>
              <a:rPr lang="es-ES" smtClean="0"/>
              <a:t>ón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87FAD12-8FEF-41B8-B478-8793FF9B485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29693" y="2478388"/>
            <a:ext cx="1998452" cy="640080"/>
          </a:xfrm>
        </p:spPr>
        <p:txBody>
          <a:bodyPr>
            <a:normAutofit/>
          </a:bodyPr>
          <a:lstStyle/>
          <a:p>
            <a:r>
              <a:rPr lang="en-US" smtClean="0"/>
              <a:t>1. Extracci</a:t>
            </a:r>
            <a:r>
              <a:rPr lang="es-ES" smtClean="0"/>
              <a:t>ón de poses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8E5EEAD-1427-4576-B8F8-C485CAE758A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157263" y="2476112"/>
            <a:ext cx="2670048" cy="640080"/>
          </a:xfrm>
        </p:spPr>
        <p:txBody>
          <a:bodyPr/>
          <a:lstStyle/>
          <a:p>
            <a:r>
              <a:rPr lang="en-US" smtClean="0"/>
              <a:t>Diferentes estrategias para obtener poses humanas de las im</a:t>
            </a:r>
            <a:r>
              <a:rPr lang="es-ES" smtClean="0"/>
              <a:t>ágenes de video.</a:t>
            </a:r>
            <a:endParaRPr lang="en-US" smtClean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214C1BB-D845-4DB6-B4FC-B7AD5F5E0C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153007" y="2476112"/>
            <a:ext cx="2112941" cy="509788"/>
          </a:xfrm>
        </p:spPr>
        <p:txBody>
          <a:bodyPr>
            <a:normAutofit/>
          </a:bodyPr>
          <a:lstStyle/>
          <a:p>
            <a:r>
              <a:rPr lang="en-US" smtClean="0"/>
              <a:t>3. Entrenamiento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9B92F0C-3A1D-438E-B581-C1A63389DAF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151324" y="2331740"/>
            <a:ext cx="2670048" cy="640080"/>
          </a:xfrm>
        </p:spPr>
        <p:txBody>
          <a:bodyPr/>
          <a:lstStyle/>
          <a:p>
            <a:r>
              <a:rPr lang="en-US" smtClean="0"/>
              <a:t>Utilizaci</a:t>
            </a:r>
            <a:r>
              <a:rPr lang="es-ES" smtClean="0"/>
              <a:t>ón de medidas angulares para el aprendizaje de la red neuronal.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57CA9C-196E-494C-85C7-9B4861053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22750" y="3593592"/>
            <a:ext cx="2006091" cy="640080"/>
          </a:xfrm>
        </p:spPr>
        <p:txBody>
          <a:bodyPr/>
          <a:lstStyle/>
          <a:p>
            <a:r>
              <a:rPr lang="en-US" smtClean="0"/>
              <a:t>2. Obtenci</a:t>
            </a:r>
            <a:r>
              <a:rPr lang="es-ES" smtClean="0"/>
              <a:t>ón de ángulos</a:t>
            </a:r>
            <a:endParaRPr lang="en-US" dirty="0"/>
          </a:p>
        </p:txBody>
      </p:sp>
      <p:pic>
        <p:nvPicPr>
          <p:cNvPr id="18" name="Picture Placeholder 17" descr="Microprocessor icon">
            <a:extLst>
              <a:ext uri="{FF2B5EF4-FFF2-40B4-BE49-F238E27FC236}">
                <a16:creationId xmlns:a16="http://schemas.microsoft.com/office/drawing/2014/main" xmlns="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329" r="1329"/>
          <a:stretch>
            <a:fillRect/>
          </a:stretch>
        </p:blipFill>
        <p:spPr>
          <a:xfrm>
            <a:off x="2328841" y="3575304"/>
            <a:ext cx="640080" cy="65836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E2783CF-764B-4358-9D88-FAC1CFEBE20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157263" y="3593592"/>
            <a:ext cx="2670048" cy="640080"/>
          </a:xfrm>
        </p:spPr>
        <p:txBody>
          <a:bodyPr/>
          <a:lstStyle/>
          <a:p>
            <a:r>
              <a:rPr lang="es-ES" smtClean="0"/>
              <a:t>Medición de ángulos formados entre las líneas formadas por los puntos relevantes de las extremidades.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D9ADD0F-E05E-4B0E-9D9D-545FD755D7AE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153007" y="3662110"/>
            <a:ext cx="1889718" cy="658368"/>
          </a:xfrm>
        </p:spPr>
        <p:txBody>
          <a:bodyPr>
            <a:normAutofit/>
          </a:bodyPr>
          <a:lstStyle/>
          <a:p>
            <a:r>
              <a:rPr lang="en-US"/>
              <a:t>4.</a:t>
            </a:r>
            <a:r>
              <a:rPr lang="en-US" smtClean="0"/>
              <a:t> Detecci</a:t>
            </a:r>
            <a:r>
              <a:rPr lang="es-ES" smtClean="0"/>
              <a:t>ón de objetos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6EA4E1F-EF09-44AB-9483-363CF418AA99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151324" y="3653505"/>
            <a:ext cx="2670048" cy="753992"/>
          </a:xfrm>
        </p:spPr>
        <p:txBody>
          <a:bodyPr/>
          <a:lstStyle/>
          <a:p>
            <a:r>
              <a:rPr lang="es-ES" smtClean="0"/>
              <a:t>Detección de armas utilizando un clasificador previamente entrenado.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Placeholder 17" descr="Microprocessor icon">
            <a:extLst>
              <a:ext uri="{FF2B5EF4-FFF2-40B4-BE49-F238E27FC236}">
                <a16:creationId xmlns:a16="http://schemas.microsoft.com/office/drawing/2014/main" xmlns="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329" r="1329"/>
          <a:stretch>
            <a:fillRect/>
          </a:stretch>
        </p:blipFill>
        <p:spPr>
          <a:xfrm>
            <a:off x="2328841" y="2453376"/>
            <a:ext cx="640080" cy="658368"/>
          </a:xfrm>
        </p:spPr>
      </p:pic>
      <p:pic>
        <p:nvPicPr>
          <p:cNvPr id="23" name="Picture Placeholder 17" descr="Microprocessor icon">
            <a:extLst>
              <a:ext uri="{FF2B5EF4-FFF2-40B4-BE49-F238E27FC236}">
                <a16:creationId xmlns:a16="http://schemas.microsoft.com/office/drawing/2014/main" xmlns="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329" r="1329"/>
          <a:stretch>
            <a:fillRect/>
          </a:stretch>
        </p:blipFill>
        <p:spPr>
          <a:xfrm>
            <a:off x="8266644" y="2331740"/>
            <a:ext cx="640080" cy="658368"/>
          </a:xfrm>
        </p:spPr>
      </p:pic>
      <p:pic>
        <p:nvPicPr>
          <p:cNvPr id="24" name="Picture Placeholder 17" descr="Microprocessor icon">
            <a:extLst>
              <a:ext uri="{FF2B5EF4-FFF2-40B4-BE49-F238E27FC236}">
                <a16:creationId xmlns:a16="http://schemas.microsoft.com/office/drawing/2014/main" xmlns="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329" r="1329"/>
          <a:stretch>
            <a:fillRect/>
          </a:stretch>
        </p:blipFill>
        <p:spPr>
          <a:xfrm>
            <a:off x="8322902" y="3653505"/>
            <a:ext cx="640080" cy="658368"/>
          </a:xfrm>
        </p:spPr>
      </p:pic>
    </p:spTree>
    <p:extLst>
      <p:ext uri="{BB962C8B-B14F-4D97-AF65-F5344CB8AC3E}">
        <p14:creationId xmlns:p14="http://schemas.microsoft.com/office/powerpoint/2010/main" val="2741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512283" cy="569086"/>
          </a:xfrm>
        </p:spPr>
        <p:txBody>
          <a:bodyPr>
            <a:normAutofit/>
          </a:bodyPr>
          <a:lstStyle/>
          <a:p>
            <a:r>
              <a:rPr lang="en-US"/>
              <a:t>1. Extracci</a:t>
            </a:r>
            <a:r>
              <a:rPr lang="es-ES"/>
              <a:t>ón de poses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4" name="Imagen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637856"/>
            <a:ext cx="5094218" cy="4064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00317" y="3063328"/>
            <a:ext cx="4452987" cy="1213056"/>
          </a:xfrm>
        </p:spPr>
        <p:txBody>
          <a:bodyPr>
            <a:normAutofit/>
          </a:bodyPr>
          <a:lstStyle/>
          <a:p>
            <a:r>
              <a:rPr lang="es-ES"/>
              <a:t>Objetivos:</a:t>
            </a:r>
          </a:p>
          <a:p>
            <a:pPr marL="285750" indent="-285750">
              <a:buFont typeface="Arial" charset="0"/>
              <a:buChar char="•"/>
            </a:pPr>
            <a:r>
              <a:rPr lang="es-ES"/>
              <a:t>Puntos relevantes de la estructura del cuerpo humano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Unir los puntos con afinidad</a:t>
            </a:r>
            <a:endParaRPr lang="es-ES" dirty="0"/>
          </a:p>
          <a:p>
            <a:endParaRPr lang="es-ES_tradnl" dirty="0"/>
          </a:p>
          <a:p>
            <a:endParaRPr lang="es-ES_trad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1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474183" cy="569086"/>
          </a:xfrm>
        </p:spPr>
        <p:txBody>
          <a:bodyPr>
            <a:normAutofit/>
          </a:bodyPr>
          <a:lstStyle/>
          <a:p>
            <a:r>
              <a:rPr lang="en-US"/>
              <a:t>1. Extracci</a:t>
            </a:r>
            <a:r>
              <a:rPr lang="es-ES"/>
              <a:t>ón de poses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3135" y="1899413"/>
            <a:ext cx="4988265" cy="335787"/>
          </a:xfrm>
        </p:spPr>
        <p:txBody>
          <a:bodyPr>
            <a:normAutofit/>
          </a:bodyPr>
          <a:lstStyle/>
          <a:p>
            <a:r>
              <a:rPr lang="es-ES" smtClean="0"/>
              <a:t>a. Extractor de poses propio basado en HOG-SVM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31" y="2479267"/>
            <a:ext cx="4046737" cy="3400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23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Presentacion</Template>
  <TotalTime>0</TotalTime>
  <Words>797</Words>
  <Application>Microsoft Macintosh PowerPoint</Application>
  <PresentationFormat>Panorámica</PresentationFormat>
  <Paragraphs>169</Paragraphs>
  <Slides>24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Arial</vt:lpstr>
      <vt:lpstr>Tema de Office</vt:lpstr>
      <vt:lpstr>Entrenamiento de redes neuronales para la detección en tiempo real de amenazas y agresiones humanas en imágenes secuenciales</vt:lpstr>
      <vt:lpstr>Justificación</vt:lpstr>
      <vt:lpstr>Objetivos</vt:lpstr>
      <vt:lpstr>Objetivos</vt:lpstr>
      <vt:lpstr>Antecedentes</vt:lpstr>
      <vt:lpstr>Marco metodológico</vt:lpstr>
      <vt:lpstr>Desarrollo</vt:lpstr>
      <vt:lpstr>1. Extracción de poses</vt:lpstr>
      <vt:lpstr>1. Extracción de poses</vt:lpstr>
      <vt:lpstr>1. Extracción de poses</vt:lpstr>
      <vt:lpstr>1. Extracción de poses</vt:lpstr>
      <vt:lpstr>1. Extracción de poses</vt:lpstr>
      <vt:lpstr>2. Obtención de ángulos</vt:lpstr>
      <vt:lpstr>2. Obtención de ángulos</vt:lpstr>
      <vt:lpstr>3. Entrenamiento</vt:lpstr>
      <vt:lpstr>3. Entrenamiento</vt:lpstr>
      <vt:lpstr>3. Entrenamiento</vt:lpstr>
      <vt:lpstr>4. Detección de objetos</vt:lpstr>
      <vt:lpstr>Resultados</vt:lpstr>
      <vt:lpstr>Video de ejemplo</vt:lpstr>
      <vt:lpstr>Captura de ejemplo</vt:lpstr>
      <vt:lpstr>Conclusión</vt:lpstr>
      <vt:lpstr>Trabajos a futuro</vt:lpstr>
      <vt:lpstr>¡Gracias!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Usuario de Microsoft Office</dc:creator>
  <cp:lastModifiedBy/>
  <cp:revision>1</cp:revision>
  <dcterms:created xsi:type="dcterms:W3CDTF">2019-07-31T02:30:05Z</dcterms:created>
  <dcterms:modified xsi:type="dcterms:W3CDTF">2019-08-24T15:06:45Z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